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7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5143500" type="screen16x9"/>
  <p:notesSz cx="6858000" cy="9144000"/>
  <p:embeddedFontLst>
    <p:embeddedFont>
      <p:font typeface="Wingdings 2" panose="05020102010507070707" pitchFamily="18" charset="2"/>
      <p:regular r:id="rId18"/>
    </p:embeddedFont>
    <p:embeddedFont>
      <p:font typeface="微軟正黑體" panose="020B0604030504040204" pitchFamily="34" charset="-120"/>
      <p:regular r:id="rId19"/>
      <p:bold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Consolas" panose="020B0609020204030204" pitchFamily="49" charset="0"/>
      <p:regular r:id="rId25"/>
      <p:bold r:id="rId26"/>
      <p:italic r:id="rId27"/>
      <p:boldItalic r:id="rId28"/>
    </p:embeddedFont>
    <p:embeddedFont>
      <p:font typeface="Wingdings 3" panose="05040102010807070707" pitchFamily="18" charset="2"/>
      <p:regular r:id="rId29"/>
    </p:embeddedFont>
    <p:embeddedFont>
      <p:font typeface="Corbel" panose="020B0503020204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6" d="100"/>
          <a:sy n="156" d="100"/>
        </p:scale>
        <p:origin x="-32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47391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66057f52b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66057f52b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66057f52b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66057f52b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66057f52b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66057f52b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664ae5572_20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664ae5572_20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13b7f89b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13b7f89b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13b7f89b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13b7f89b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13b7f89b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13b7f89b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13b7f89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13b7f89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36bd05ad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36bd05ad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36bd05ad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36bd05ad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66057f52b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66057f52b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66057f52b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66057f52b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66057f52b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66057f52b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66057f52b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66057f52b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66057f52b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66057f52b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0E2307-1E40-4E12-8716-25BFDA8E7013}" type="datetime1">
              <a:rPr lang="en-US" smtClean="0"/>
              <a:pPr/>
              <a:t>9/27/2019</a:t>
            </a:fld>
            <a:endParaRPr 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矩形 41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914400" y="3257550"/>
            <a:ext cx="7772400" cy="1481328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914400" y="2125980"/>
            <a:ext cx="7772400" cy="113157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矩形 64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矩形 65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矩形 66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FCF5A-EA79-452C-A52C-1A2668C2E7DF}" type="datetime1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981200" cy="4388644"/>
          </a:xfrm>
        </p:spPr>
        <p:txBody>
          <a:bodyPr vert="eaVert"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05979"/>
            <a:ext cx="58674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5C4C28-BD4B-4892-9A2D-6E19BD753A9A}" type="datetime1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D9D02-426E-46C9-9EE9-0DE1EF8B2838}" type="datetime1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手繪多邊形 13"/>
          <p:cNvSpPr>
            <a:spLocks/>
          </p:cNvSpPr>
          <p:nvPr/>
        </p:nvSpPr>
        <p:spPr bwMode="auto">
          <a:xfrm>
            <a:off x="4828952" y="805416"/>
            <a:ext cx="4322136" cy="4343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手繪多邊形 14"/>
          <p:cNvSpPr>
            <a:spLocks/>
          </p:cNvSpPr>
          <p:nvPr/>
        </p:nvSpPr>
        <p:spPr bwMode="auto">
          <a:xfrm>
            <a:off x="373966" y="0"/>
            <a:ext cx="5514536" cy="49614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手繪多邊形 12"/>
          <p:cNvSpPr>
            <a:spLocks/>
          </p:cNvSpPr>
          <p:nvPr/>
        </p:nvSpPr>
        <p:spPr bwMode="auto">
          <a:xfrm rot="5236414">
            <a:off x="4976478" y="964110"/>
            <a:ext cx="30861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5943600" y="0"/>
            <a:ext cx="27432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手繪多邊形 16"/>
          <p:cNvSpPr>
            <a:spLocks/>
          </p:cNvSpPr>
          <p:nvPr/>
        </p:nvSpPr>
        <p:spPr bwMode="auto">
          <a:xfrm>
            <a:off x="5943600" y="3200400"/>
            <a:ext cx="3200400" cy="8572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手繪多邊形 17"/>
          <p:cNvSpPr>
            <a:spLocks/>
          </p:cNvSpPr>
          <p:nvPr/>
        </p:nvSpPr>
        <p:spPr bwMode="auto">
          <a:xfrm>
            <a:off x="5943600" y="0"/>
            <a:ext cx="13716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手繪多邊形 18"/>
          <p:cNvSpPr>
            <a:spLocks/>
          </p:cNvSpPr>
          <p:nvPr/>
        </p:nvSpPr>
        <p:spPr bwMode="auto">
          <a:xfrm>
            <a:off x="5948364" y="3184923"/>
            <a:ext cx="2090737" cy="1958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手繪多邊形 19"/>
          <p:cNvSpPr>
            <a:spLocks/>
          </p:cNvSpPr>
          <p:nvPr/>
        </p:nvSpPr>
        <p:spPr bwMode="auto">
          <a:xfrm>
            <a:off x="5943600" y="3200400"/>
            <a:ext cx="16002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>
            <a:off x="5943600" y="1028700"/>
            <a:ext cx="3200400" cy="2171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>
            <a:off x="5943600" y="1314450"/>
            <a:ext cx="3200400" cy="18859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>
            <a:off x="990600" y="3200400"/>
            <a:ext cx="4953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手繪多邊形 23"/>
          <p:cNvSpPr>
            <a:spLocks/>
          </p:cNvSpPr>
          <p:nvPr/>
        </p:nvSpPr>
        <p:spPr bwMode="auto">
          <a:xfrm>
            <a:off x="533400" y="3200400"/>
            <a:ext cx="5334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手繪多邊形 24"/>
          <p:cNvSpPr>
            <a:spLocks/>
          </p:cNvSpPr>
          <p:nvPr/>
        </p:nvSpPr>
        <p:spPr bwMode="auto">
          <a:xfrm>
            <a:off x="366824" y="1828800"/>
            <a:ext cx="5638800" cy="137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手繪多邊形 25"/>
          <p:cNvSpPr>
            <a:spLocks/>
          </p:cNvSpPr>
          <p:nvPr/>
        </p:nvSpPr>
        <p:spPr bwMode="auto">
          <a:xfrm>
            <a:off x="366824" y="1600200"/>
            <a:ext cx="5638800" cy="1600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手繪多邊形 26"/>
          <p:cNvSpPr>
            <a:spLocks/>
          </p:cNvSpPr>
          <p:nvPr/>
        </p:nvSpPr>
        <p:spPr bwMode="auto">
          <a:xfrm>
            <a:off x="4572000" y="3200400"/>
            <a:ext cx="13716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6902" y="1013754"/>
            <a:ext cx="5718048" cy="733115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AEBBE-F8B2-42CF-9895-E86A608384EB}" type="datetime1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63160" y="301698"/>
            <a:ext cx="850392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6902" y="384048"/>
            <a:ext cx="8156448" cy="58293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H="1">
            <a:off x="476702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510358"/>
            <a:ext cx="36576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8229600" cy="6858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4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5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FAA6B6-10E5-4810-BC9F-DA72D8452E73}" type="datetime1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301699"/>
            <a:ext cx="886708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4" y="384048"/>
            <a:ext cx="7772400" cy="6858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57312"/>
            <a:ext cx="4040188" cy="47982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1357312"/>
            <a:ext cx="4041775" cy="47982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844278"/>
            <a:ext cx="4040188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844278"/>
            <a:ext cx="4041775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18D072-EF12-4AA2-BD71-ABC68B06D0E2}" type="datetime1">
              <a:rPr lang="en-US" smtClean="0"/>
              <a:pPr/>
              <a:t>9/27/2019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87790" y="510358"/>
            <a:ext cx="45720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 flipH="1">
            <a:off x="254934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510358"/>
            <a:ext cx="36576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CDBF60-6CC3-4B74-A60D-3486985E4346}" type="datetime1">
              <a:rPr lang="en-US" smtClean="0"/>
              <a:pPr/>
              <a:t>9/27/2019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14818-984F-4759-BF72-A33BDC1963BD}" type="datetime1">
              <a:rPr lang="en-US" smtClean="0"/>
              <a:pPr/>
              <a:t>9/27/2019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04787"/>
            <a:ext cx="8229600" cy="871538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076325"/>
            <a:ext cx="2514600" cy="3429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429000" y="1076325"/>
            <a:ext cx="5486400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A7E191-5F94-4FC1-B823-BD7CABF7FA06}" type="datetime1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40852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363195" y="1413771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 rot="5400000">
            <a:off x="8531177" y="898342"/>
            <a:ext cx="99572" cy="128466"/>
            <a:chOff x="6668087" y="1297746"/>
            <a:chExt cx="161840" cy="156602"/>
          </a:xfrm>
        </p:grpSpPr>
        <p:cxnSp>
          <p:nvCxnSpPr>
            <p:cNvPr id="15" name="直線接點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 bwMode="grayWhite">
          <a:xfrm>
            <a:off x="914400" y="330939"/>
            <a:ext cx="6858000" cy="526312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68032" y="1420336"/>
            <a:ext cx="8778240" cy="372010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862608"/>
            <a:ext cx="6858000" cy="51435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grpSp>
        <p:nvGrpSpPr>
          <p:cNvPr id="14" name="群組 13"/>
          <p:cNvGrpSpPr/>
          <p:nvPr/>
        </p:nvGrpSpPr>
        <p:grpSpPr>
          <a:xfrm rot="5400000">
            <a:off x="8683577" y="1012642"/>
            <a:ext cx="99572" cy="128466"/>
            <a:chOff x="6668087" y="1297746"/>
            <a:chExt cx="161840" cy="156602"/>
          </a:xfrm>
        </p:grpSpPr>
        <p:cxnSp>
          <p:nvCxnSpPr>
            <p:cNvPr id="11" name="直線接點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 rot="5400000">
            <a:off x="8336684" y="1090014"/>
            <a:ext cx="99572" cy="128466"/>
            <a:chOff x="6668087" y="1297746"/>
            <a:chExt cx="161840" cy="156602"/>
          </a:xfrm>
        </p:grpSpPr>
        <p:cxnSp>
          <p:nvCxnSpPr>
            <p:cNvPr id="19" name="直線接點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77000" y="41624"/>
            <a:ext cx="2133600" cy="273844"/>
          </a:xfrm>
        </p:spPr>
        <p:txBody>
          <a:bodyPr/>
          <a:lstStyle>
            <a:extLst/>
          </a:lstStyle>
          <a:p>
            <a:fld id="{88856D55-EFBE-4F9B-8A5F-09D42CA22A9B}" type="datetime1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41624"/>
            <a:ext cx="5562600" cy="273844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0600" y="41624"/>
            <a:ext cx="457200" cy="273844"/>
          </a:xfrm>
        </p:spPr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矩形 16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337670"/>
            <a:ext cx="7772400" cy="3429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D1D110F-3F4E-48D9-B8AA-5D0E825AFDBA}" type="datetime1">
              <a:rPr lang="en-US" smtClean="0"/>
              <a:pPr/>
              <a:t>9/27/2019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natimes.com/realtimenews/20140207003157-260402?chdt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ilc.edu.tw/blog/gallery/4950/4950-1362309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safe.moe.edu.tw/kids/" TargetMode="External"/><Relationship Id="rId4" Type="http://schemas.openxmlformats.org/officeDocument/2006/relationships/hyperlink" Target="http://eteacher.edu.tw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7200" b="1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sz="7200" b="1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sz="72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安倫理宣導資料</a:t>
            </a:r>
            <a:endParaRPr sz="7200" b="1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引用</a:t>
            </a:r>
            <a:r>
              <a:rPr 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自中小學網路素養與認知網站</a:t>
            </a:r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altLang="zh-TW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</a:t>
            </a:r>
            <a:r>
              <a:rPr lang="zh-TW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://eteacher.edu.tw/Posters</a:t>
            </a:r>
            <a:r>
              <a:rPr lang="zh-TW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.aspx</a:t>
            </a:r>
            <a:r>
              <a:rPr lang="en-US" altLang="zh-TW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>
              <a:solidFill>
                <a:schemeClr val="accent4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580112" y="204675"/>
            <a:ext cx="341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宜蘭縣立復興國民中學</a:t>
            </a:r>
            <a:endParaRPr lang="zh-TW" altLang="en-US" sz="2400" b="1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冒用他人個資或圖片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2575" y="201800"/>
            <a:ext cx="2905700" cy="478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不當網路言論</a:t>
            </a: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250" y="1595777"/>
            <a:ext cx="6085000" cy="2846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瀏覽危險網站</a:t>
            </a:r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19692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/>
              <a:t>瀏覽盜版、成人等高風險網站，常會跳出誘騙訊息讓使用者安裝惡意程式。</a:t>
            </a:r>
            <a:endParaRPr/>
          </a:p>
        </p:txBody>
      </p:sp>
      <p:pic>
        <p:nvPicPr>
          <p:cNvPr id="127" name="Google Shape;127;p23" descr="未命名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6570" y="1468825"/>
            <a:ext cx="3186176" cy="320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/>
          <p:nvPr/>
        </p:nvSpPr>
        <p:spPr>
          <a:xfrm>
            <a:off x="5317575" y="3794525"/>
            <a:ext cx="1084200" cy="9849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網路守護天使--避免接觸不當資訊</a:t>
            </a: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6469" y="0"/>
            <a:ext cx="363771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請家長注意，用通訊軟體(Line)犯罪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000000"/>
                </a:solidFill>
                <a:highlight>
                  <a:srgbClr val="FFFFF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LINE是目前國內智慧型手機使用者中最夯的免費通訊軟體，透過LINE的數據傳輸，可以跟通訊錄的好友聊天及視訊，但也因此成為詐騙集團的目標，新竹縣刑警大隊就提醒民眾，如未提高警覺性，往往就落入詐騙集團的陷阱。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000000"/>
                </a:solidFill>
                <a:highlight>
                  <a:srgbClr val="FFFFF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新竹縣刑警大隊指出，過年期間，最火紅的新聞話題，就是世新大學正妹「辜莞允」及神魔之塔COSPLAY冠軍「小雪」的裸照風波，網友為了滿足個人的私慾，在網路發動搜索，目的即是為了看到正妹裸照。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000000"/>
                </a:solidFill>
                <a:highlight>
                  <a:srgbClr val="FFFFF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詐騙集團看準民眾對於事件的好奇心及私慾，可能利用LINE的傳輸便利性，以吸引人的字句加上一串不明網路連結，一旦只要點入了該連結，即落入詐騙集團小額付款的圈套，新竹縣刑大即接獲多起因此遭詐騙的案例。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000000"/>
                </a:solidFill>
                <a:highlight>
                  <a:srgbClr val="FFFFF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新竹縣警察局提醒民眾，不可因為一時的好奇心，上網搜尋及散播相關的美女裸照，以免觸法；另外，為避免落入詐騙集團的陷阱，不論是在通訊軟體(如LINE、Wahts app等)與社群網站(如Facebook等)，如發現有朋友傳訊息來要求你點選連結，請注意提高警覺性，除不要因為一時好奇心而點選了連結，並利用其他方式向傳訊息的當事人求證(如打電話或利用不同的通訊軟體聯繫)，如對方遭到盜用帳戶，亦可即時做出反應，避免更多人受害被騙。</a:t>
            </a:r>
            <a:endParaRPr sz="1200"/>
          </a:p>
          <a:p>
            <a:pPr marL="0" lvl="0" indent="0" algn="l" rtl="0">
              <a:spcBef>
                <a:spcPts val="1500"/>
              </a:spcBef>
              <a:spcAft>
                <a:spcPts val="1600"/>
              </a:spcAft>
              <a:buNone/>
            </a:pPr>
            <a:r>
              <a:rPr lang="zh-TW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引用自：</a:t>
            </a:r>
            <a:r>
              <a:rPr lang="zh-TW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https://www.chinatimes.com/realtimenews/20140207003157-260402?chdtv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請家長注意，用通訊軟體(Line)犯罪（案例）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000000"/>
                </a:solidFill>
                <a:highlight>
                  <a:srgbClr val="FFFFFF"/>
                </a:highlight>
                <a:latin typeface="Microsoft JhengHei"/>
                <a:ea typeface="Microsoft JhengHei"/>
                <a:cs typeface="Microsoft JhengHei"/>
                <a:sym typeface="Microsoft JhengHei"/>
              </a:rPr>
              <a:t>網路世界陷阱多不可不慎！有網友爆料，臉書上有一個只限女性的私密社團，但申請入社後，都會有一位管理員以要不要學「長高、瘦身」為由私訊申請者，並要求拍裸照幫助了解身體狀況，未料後來被爆料，說管理員竟是位變態，目前已有700多人受害。網友於《抱怨公社》發文，指出有一位盜用女圖的男性，假裝成立「限女性」社團，擔任管理員，接著開始私訊申請入會的女孩，自稱是19歲的姐姐，並詢問是否想學「瘦身、長高」，若女姓不同意就不得入社，還保證照片看完後會刪除，且學習過程中半途而廢需繳交「費用」。許多女孩認為社團都是女生，卸下心防而傳送裸照，未料一名國小女童因不想再拍裸照，竟被管理員威脅若不拍就要將照片上傳，讓女童害怕不已。事後有人將對話貼出在網路上，事情曝光，才驚覺在繳交裸照的前提下，竟然已經有747人成為該社團成員，懷疑有許多人被騙裸照而不自知。據了解，當有人提出質疑，就會被踢出社團，或直接封鎖，而該男不停更換臉書名稱規避查緝，但使用手法如出一轍，網友得知消息後紛紛呼籲報警，並直呼現在網路詐騙多，千萬不要隨意將自己的個資與私密照片傳給不認識的人。</a:t>
            </a:r>
            <a:endParaRPr sz="1200"/>
          </a:p>
          <a:p>
            <a:pPr marL="0" lvl="0" indent="0" algn="l" rtl="0">
              <a:spcBef>
                <a:spcPts val="1500"/>
              </a:spcBef>
              <a:spcAft>
                <a:spcPts val="1500"/>
              </a:spcAft>
              <a:buNone/>
            </a:pPr>
            <a:r>
              <a:rPr lang="zh-TW" sz="1200"/>
              <a:t>引用自：https://today.line.me/tw/pc/article/%E8%81%8A%E5%A4%A9%E8%A6%81%E5%85%88%E4%BA%A4%E8%A3%B8%E7%85%A7%EF%BC%9F%E3%80%8C%E9%99%90%E5%A5%B3%E6%80%A7%E3%80%8D%E7%A4%BE%E5%9C%98%E5%82%B37%E7%99%BE%E4%BA%BA%E5%8F%97%E5%AE%B3-J2Rmr3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>
          <a:xfrm>
            <a:off x="794725" y="604000"/>
            <a:ext cx="6065400" cy="21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 b="1"/>
              <a:t>其他教學資源</a:t>
            </a: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給家長的一封信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50" u="sng">
                <a:solidFill>
                  <a:srgbClr val="18477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4"/>
              </a:rPr>
              <a:t>教材網站1(中小學網路素養與認知)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50" u="sng">
                <a:solidFill>
                  <a:srgbClr val="184775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  <a:hlinkClick r:id="rId5"/>
              </a:rPr>
              <a:t>教材網站2（全民資安素養網）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個人資料保護與著作權宣導</a:t>
            </a:r>
            <a:endParaRPr sz="3000"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/>
              <a:t>最近很多同學使用臉書Facebook紀錄有趣的生活點滴，但是常不小心將個人的隱私資訊洩漏出去或使用了別人的相片（圖片）侵犯了他人的著作權，這些都是需要小心注意的地方。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常見網路不當個資使用及資安倫理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1.洩漏過多個資</a:t>
            </a:r>
            <a:endParaRPr>
              <a:solidFill>
                <a:srgbClr val="25252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2.洩漏他人個資</a:t>
            </a:r>
            <a:endParaRPr>
              <a:solidFill>
                <a:srgbClr val="25252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3.冒用他人個資或圖片</a:t>
            </a:r>
            <a:endParaRPr>
              <a:solidFill>
                <a:srgbClr val="25252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4.不當網路言論</a:t>
            </a:r>
            <a:endParaRPr>
              <a:solidFill>
                <a:srgbClr val="25252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5.瀏覽危險網站</a:t>
            </a:r>
            <a:endParaRPr>
              <a:solidFill>
                <a:srgbClr val="25252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zh-TW"/>
              <a:t>洩漏過多個資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9" name="Google Shape;99;p19" descr="unname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4575" y="168949"/>
            <a:ext cx="2838625" cy="480645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洩漏他人個資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6" name="Google Shape;106;p20" descr="600_phpNtNop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550" y="1475725"/>
            <a:ext cx="409575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地鐵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地鐵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</TotalTime>
  <Words>1151</Words>
  <Application>Microsoft Office PowerPoint</Application>
  <PresentationFormat>如螢幕大小 (16:9)</PresentationFormat>
  <Paragraphs>35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5" baseType="lpstr">
      <vt:lpstr>Arial</vt:lpstr>
      <vt:lpstr>新細明體</vt:lpstr>
      <vt:lpstr>Wingdings 2</vt:lpstr>
      <vt:lpstr>微軟正黑體</vt:lpstr>
      <vt:lpstr>Georgia</vt:lpstr>
      <vt:lpstr>Consolas</vt:lpstr>
      <vt:lpstr>Wingdings 3</vt:lpstr>
      <vt:lpstr>Wingdings</vt:lpstr>
      <vt:lpstr>Corbel</vt:lpstr>
      <vt:lpstr>地鐵</vt:lpstr>
      <vt:lpstr> 資安倫理宣導資料</vt:lpstr>
      <vt:lpstr>PowerPoint 簡報</vt:lpstr>
      <vt:lpstr>請家長注意，用通訊軟體(Line)犯罪</vt:lpstr>
      <vt:lpstr>請家長注意，用通訊軟體(Line)犯罪（案例）</vt:lpstr>
      <vt:lpstr>PowerPoint 簡報</vt:lpstr>
      <vt:lpstr>個人資料保護與著作權宣導</vt:lpstr>
      <vt:lpstr>常見網路不當個資使用及資安倫理</vt:lpstr>
      <vt:lpstr>洩漏過多個資</vt:lpstr>
      <vt:lpstr>洩漏他人個資</vt:lpstr>
      <vt:lpstr>冒用他人個資或圖片</vt:lpstr>
      <vt:lpstr>不當網路言論</vt:lpstr>
      <vt:lpstr>瀏覽危險網站</vt:lpstr>
      <vt:lpstr>網路守護天使--避免接觸不當資訊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資安倫理宣導資料</dc:title>
  <dc:creator>stone</dc:creator>
  <cp:lastModifiedBy>stone</cp:lastModifiedBy>
  <cp:revision>4</cp:revision>
  <dcterms:modified xsi:type="dcterms:W3CDTF">2019-09-27T08:34:36Z</dcterms:modified>
</cp:coreProperties>
</file>